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hyperlink" Target="https://gamma.app" TargetMode="External"/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image" Target="../media/image-5-6.png"/><Relationship Id="rId8" Type="http://schemas.openxmlformats.org/officeDocument/2006/relationships/slideLayout" Target="../slideLayouts/slideLayout1.xml"/><Relationship Id="rId9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hyperlink" Target="https://gamma.app" TargetMode="External"/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19599" y="2262426"/>
            <a:ext cx="7477601" cy="16663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6561"/>
              </a:lnSpc>
              <a:buNone/>
            </a:pPr>
            <a:r>
              <a:rPr lang="en-US" sz="5249" b="1" spc="-105" kern="0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Introduction to International Women's Day</a:t>
            </a:r>
            <a:endParaRPr lang="en-US" sz="5249" dirty="0"/>
          </a:p>
        </p:txBody>
      </p:sp>
      <p:sp>
        <p:nvSpPr>
          <p:cNvPr id="6" name="Text 2"/>
          <p:cNvSpPr/>
          <p:nvPr/>
        </p:nvSpPr>
        <p:spPr>
          <a:xfrm>
            <a:off x="6319599" y="4262080"/>
            <a:ext cx="74776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International Women’s Day is a global day celebrating the social, economic, cultural, and political achievements of women. It is a day to acknowledge and honor the contributions of women to society.</a:t>
            </a:r>
            <a:endParaRPr lang="en-US" sz="1750" dirty="0"/>
          </a:p>
        </p:txBody>
      </p:sp>
      <p:sp>
        <p:nvSpPr>
          <p:cNvPr id="7" name="Shape 3"/>
          <p:cNvSpPr/>
          <p:nvPr/>
        </p:nvSpPr>
        <p:spPr>
          <a:xfrm>
            <a:off x="6319599" y="5594866"/>
            <a:ext cx="355402" cy="355402"/>
          </a:xfrm>
          <a:prstGeom prst="roundRect">
            <a:avLst>
              <a:gd name="adj" fmla="val 25726039"/>
            </a:avLst>
          </a:prstGeom>
          <a:solidFill>
            <a:srgbClr val="F844FF"/>
          </a:solidFill>
          <a:ln w="7620">
            <a:solidFill>
              <a:srgbClr val="FFFFFF"/>
            </a:solidFill>
            <a:prstDash val="solid"/>
          </a:ln>
        </p:spPr>
      </p:sp>
      <p:sp>
        <p:nvSpPr>
          <p:cNvPr id="8" name="Text 4"/>
          <p:cNvSpPr/>
          <p:nvPr/>
        </p:nvSpPr>
        <p:spPr>
          <a:xfrm>
            <a:off x="6425684" y="5699403"/>
            <a:ext cx="143232" cy="14632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1152"/>
              </a:lnSpc>
              <a:buNone/>
            </a:pPr>
            <a:r>
              <a:rPr lang="en-US" sz="1152" spc="-35" kern="0" dirty="0">
                <a:solidFill>
                  <a:srgbClr val="3C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Ta</a:t>
            </a:r>
            <a:endParaRPr lang="en-US" sz="1152" dirty="0"/>
          </a:p>
        </p:txBody>
      </p:sp>
      <p:sp>
        <p:nvSpPr>
          <p:cNvPr id="9" name="Text 5"/>
          <p:cNvSpPr/>
          <p:nvPr/>
        </p:nvSpPr>
        <p:spPr>
          <a:xfrm>
            <a:off x="6786086" y="5578197"/>
            <a:ext cx="2452807" cy="3888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3062"/>
              </a:lnSpc>
              <a:buNone/>
            </a:pPr>
            <a:r>
              <a:rPr lang="en-US" sz="2187" b="1" spc="-35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by Tarannum khatun</a:t>
            </a:r>
            <a:endParaRPr lang="en-US" sz="2187" dirty="0"/>
          </a:p>
        </p:txBody>
      </p:sp>
      <p:pic>
        <p:nvPicPr>
          <p:cNvPr id="10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31505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657600" cy="823150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450437" y="581382"/>
            <a:ext cx="9387126" cy="132159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203"/>
              </a:lnSpc>
              <a:buNone/>
            </a:pPr>
            <a:r>
              <a:rPr lang="en-US" sz="4162" b="1" spc="-83" kern="0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History and Significance of International Women's Day</a:t>
            </a:r>
            <a:endParaRPr lang="en-US" sz="4162" dirty="0"/>
          </a:p>
        </p:txBody>
      </p:sp>
      <p:sp>
        <p:nvSpPr>
          <p:cNvPr id="6" name="Shape 2"/>
          <p:cNvSpPr/>
          <p:nvPr/>
        </p:nvSpPr>
        <p:spPr>
          <a:xfrm>
            <a:off x="4746427" y="2220039"/>
            <a:ext cx="42267" cy="5430083"/>
          </a:xfrm>
          <a:prstGeom prst="roundRect">
            <a:avLst>
              <a:gd name="adj" fmla="val 225103"/>
            </a:avLst>
          </a:prstGeom>
          <a:solidFill>
            <a:srgbClr val="D6BADD"/>
          </a:solidFill>
          <a:ln/>
        </p:spPr>
      </p:sp>
      <p:sp>
        <p:nvSpPr>
          <p:cNvPr id="7" name="Shape 3"/>
          <p:cNvSpPr/>
          <p:nvPr/>
        </p:nvSpPr>
        <p:spPr>
          <a:xfrm>
            <a:off x="5005328" y="2601813"/>
            <a:ext cx="739973" cy="42267"/>
          </a:xfrm>
          <a:prstGeom prst="roundRect">
            <a:avLst>
              <a:gd name="adj" fmla="val 225103"/>
            </a:avLst>
          </a:prstGeom>
          <a:solidFill>
            <a:srgbClr val="D6BADD"/>
          </a:solidFill>
          <a:ln/>
        </p:spPr>
      </p:sp>
      <p:sp>
        <p:nvSpPr>
          <p:cNvPr id="8" name="Shape 4"/>
          <p:cNvSpPr/>
          <p:nvPr/>
        </p:nvSpPr>
        <p:spPr>
          <a:xfrm>
            <a:off x="4529673" y="2385179"/>
            <a:ext cx="475655" cy="475655"/>
          </a:xfrm>
          <a:prstGeom prst="roundRect">
            <a:avLst>
              <a:gd name="adj" fmla="val 20003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9" name="Text 5"/>
          <p:cNvSpPr/>
          <p:nvPr/>
        </p:nvSpPr>
        <p:spPr>
          <a:xfrm>
            <a:off x="4680406" y="2424708"/>
            <a:ext cx="174069" cy="39647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122"/>
              </a:lnSpc>
              <a:buNone/>
            </a:pPr>
            <a:r>
              <a:rPr lang="en-US" sz="2497" b="1" spc="-50" kern="0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1</a:t>
            </a:r>
            <a:endParaRPr lang="en-US" sz="2497" dirty="0"/>
          </a:p>
        </p:txBody>
      </p:sp>
      <p:sp>
        <p:nvSpPr>
          <p:cNvPr id="10" name="Text 6"/>
          <p:cNvSpPr/>
          <p:nvPr/>
        </p:nvSpPr>
        <p:spPr>
          <a:xfrm>
            <a:off x="5930265" y="2431375"/>
            <a:ext cx="2642830" cy="3303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601"/>
              </a:lnSpc>
              <a:buNone/>
            </a:pPr>
            <a:r>
              <a:rPr lang="en-US" sz="2081" b="1" spc="-42" kern="0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Origin</a:t>
            </a:r>
            <a:endParaRPr lang="en-US" sz="2081" dirty="0"/>
          </a:p>
        </p:txBody>
      </p:sp>
      <p:sp>
        <p:nvSpPr>
          <p:cNvPr id="11" name="Text 7"/>
          <p:cNvSpPr/>
          <p:nvPr/>
        </p:nvSpPr>
        <p:spPr>
          <a:xfrm>
            <a:off x="5930265" y="2888575"/>
            <a:ext cx="7907298" cy="6765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664"/>
              </a:lnSpc>
              <a:buNone/>
            </a:pPr>
            <a:r>
              <a:rPr lang="en-US" sz="1665" spc="-33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first International Women's Day was celebrated on March 19, 1911, and in 1913 it was decided to adopt March 8 as the International Women's Day.</a:t>
            </a:r>
            <a:endParaRPr lang="en-US" sz="1665" dirty="0"/>
          </a:p>
        </p:txBody>
      </p:sp>
      <p:sp>
        <p:nvSpPr>
          <p:cNvPr id="12" name="Shape 8"/>
          <p:cNvSpPr/>
          <p:nvPr/>
        </p:nvSpPr>
        <p:spPr>
          <a:xfrm>
            <a:off x="5005328" y="4369534"/>
            <a:ext cx="739973" cy="42267"/>
          </a:xfrm>
          <a:prstGeom prst="roundRect">
            <a:avLst>
              <a:gd name="adj" fmla="val 225103"/>
            </a:avLst>
          </a:prstGeom>
          <a:solidFill>
            <a:srgbClr val="D6BADD"/>
          </a:solidFill>
          <a:ln/>
        </p:spPr>
      </p:sp>
      <p:sp>
        <p:nvSpPr>
          <p:cNvPr id="13" name="Shape 9"/>
          <p:cNvSpPr/>
          <p:nvPr/>
        </p:nvSpPr>
        <p:spPr>
          <a:xfrm>
            <a:off x="4529673" y="4152900"/>
            <a:ext cx="475655" cy="475655"/>
          </a:xfrm>
          <a:prstGeom prst="roundRect">
            <a:avLst>
              <a:gd name="adj" fmla="val 20003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14" name="Text 10"/>
          <p:cNvSpPr/>
          <p:nvPr/>
        </p:nvSpPr>
        <p:spPr>
          <a:xfrm>
            <a:off x="4680406" y="4192429"/>
            <a:ext cx="174069" cy="39647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122"/>
              </a:lnSpc>
              <a:buNone/>
            </a:pPr>
            <a:r>
              <a:rPr lang="en-US" sz="2497" b="1" spc="-50" kern="0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2</a:t>
            </a:r>
            <a:endParaRPr lang="en-US" sz="2497" dirty="0"/>
          </a:p>
        </p:txBody>
      </p:sp>
      <p:sp>
        <p:nvSpPr>
          <p:cNvPr id="15" name="Text 11"/>
          <p:cNvSpPr/>
          <p:nvPr/>
        </p:nvSpPr>
        <p:spPr>
          <a:xfrm>
            <a:off x="5930265" y="4199096"/>
            <a:ext cx="2642830" cy="3303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601"/>
              </a:lnSpc>
              <a:buNone/>
            </a:pPr>
            <a:r>
              <a:rPr lang="en-US" sz="2081" b="1" spc="-42" kern="0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UN Recognition</a:t>
            </a:r>
            <a:endParaRPr lang="en-US" sz="2081" dirty="0"/>
          </a:p>
        </p:txBody>
      </p:sp>
      <p:sp>
        <p:nvSpPr>
          <p:cNvPr id="16" name="Text 12"/>
          <p:cNvSpPr/>
          <p:nvPr/>
        </p:nvSpPr>
        <p:spPr>
          <a:xfrm>
            <a:off x="5930265" y="4656296"/>
            <a:ext cx="7907298" cy="6765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664"/>
              </a:lnSpc>
              <a:buNone/>
            </a:pPr>
            <a:r>
              <a:rPr lang="en-US" sz="1665" spc="-33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United Nations began celebrating International Women's Day in 1977, leading to a global acknowledgment of women’s rights and achievements.</a:t>
            </a:r>
            <a:endParaRPr lang="en-US" sz="1665" dirty="0"/>
          </a:p>
        </p:txBody>
      </p:sp>
      <p:sp>
        <p:nvSpPr>
          <p:cNvPr id="17" name="Shape 13"/>
          <p:cNvSpPr/>
          <p:nvPr/>
        </p:nvSpPr>
        <p:spPr>
          <a:xfrm>
            <a:off x="5005328" y="6137255"/>
            <a:ext cx="739973" cy="42267"/>
          </a:xfrm>
          <a:prstGeom prst="roundRect">
            <a:avLst>
              <a:gd name="adj" fmla="val 225103"/>
            </a:avLst>
          </a:prstGeom>
          <a:solidFill>
            <a:srgbClr val="D6BADD"/>
          </a:solidFill>
          <a:ln/>
        </p:spPr>
      </p:sp>
      <p:sp>
        <p:nvSpPr>
          <p:cNvPr id="18" name="Shape 14"/>
          <p:cNvSpPr/>
          <p:nvPr/>
        </p:nvSpPr>
        <p:spPr>
          <a:xfrm>
            <a:off x="4529673" y="5920621"/>
            <a:ext cx="475655" cy="475655"/>
          </a:xfrm>
          <a:prstGeom prst="roundRect">
            <a:avLst>
              <a:gd name="adj" fmla="val 20003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19" name="Text 15"/>
          <p:cNvSpPr/>
          <p:nvPr/>
        </p:nvSpPr>
        <p:spPr>
          <a:xfrm>
            <a:off x="4680406" y="5960150"/>
            <a:ext cx="174069" cy="39647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122"/>
              </a:lnSpc>
              <a:buNone/>
            </a:pPr>
            <a:r>
              <a:rPr lang="en-US" sz="2497" b="1" spc="-50" kern="0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3</a:t>
            </a:r>
            <a:endParaRPr lang="en-US" sz="2497" dirty="0"/>
          </a:p>
        </p:txBody>
      </p:sp>
      <p:sp>
        <p:nvSpPr>
          <p:cNvPr id="20" name="Text 16"/>
          <p:cNvSpPr/>
          <p:nvPr/>
        </p:nvSpPr>
        <p:spPr>
          <a:xfrm>
            <a:off x="5930265" y="5966817"/>
            <a:ext cx="2642830" cy="3303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601"/>
              </a:lnSpc>
              <a:buNone/>
            </a:pPr>
            <a:r>
              <a:rPr lang="en-US" sz="2081" b="1" spc="-42" kern="0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Themes</a:t>
            </a:r>
            <a:endParaRPr lang="en-US" sz="2081" dirty="0"/>
          </a:p>
        </p:txBody>
      </p:sp>
      <p:sp>
        <p:nvSpPr>
          <p:cNvPr id="21" name="Text 17"/>
          <p:cNvSpPr/>
          <p:nvPr/>
        </p:nvSpPr>
        <p:spPr>
          <a:xfrm>
            <a:off x="5930265" y="6424017"/>
            <a:ext cx="7907298" cy="101477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664"/>
              </a:lnSpc>
              <a:buNone/>
            </a:pPr>
            <a:r>
              <a:rPr lang="en-US" sz="1665" spc="-33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Each year, the day is marked by a specific theme providing an opportunity to reflect on progress made, to call for change, and to celebrate acts of courage and determination by ordinary women.</a:t>
            </a:r>
            <a:endParaRPr lang="en-US" sz="1665" dirty="0"/>
          </a:p>
        </p:txBody>
      </p:sp>
      <p:pic>
        <p:nvPicPr>
          <p:cNvPr id="22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348389" y="2047280"/>
            <a:ext cx="9933503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spc="-87" kern="0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Achievements and Progress Made by Women Globally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2348389" y="3991451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spc="-44" kern="0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Political Participation</a:t>
            </a:r>
            <a:endParaRPr lang="en-US" sz="2187" dirty="0"/>
          </a:p>
        </p:txBody>
      </p:sp>
      <p:sp>
        <p:nvSpPr>
          <p:cNvPr id="6" name="Text 3"/>
          <p:cNvSpPr/>
          <p:nvPr/>
        </p:nvSpPr>
        <p:spPr>
          <a:xfrm>
            <a:off x="2348389" y="4560808"/>
            <a:ext cx="2949416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Significant increase in the number of women holding political office and leadership roles globally.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847398" y="3991451"/>
            <a:ext cx="2864525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spc="-44" kern="0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Economic Empowerment</a:t>
            </a: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5847398" y="4560808"/>
            <a:ext cx="2949416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Higher participation in the workforce, entrepreneurship, and business leadership roles.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9346406" y="3991451"/>
            <a:ext cx="2949416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spc="-44" kern="0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Advancements in Education</a:t>
            </a: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9346406" y="4907994"/>
            <a:ext cx="2949416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Increase in literacy rates and higher education attainments among women.</a:t>
            </a:r>
            <a:endParaRPr lang="en-US" sz="1750" dirty="0"/>
          </a:p>
        </p:txBody>
      </p:sp>
      <p:pic>
        <p:nvPicPr>
          <p:cNvPr id="11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</p:sp>
      <p:sp>
        <p:nvSpPr>
          <p:cNvPr id="6" name="Text 2"/>
          <p:cNvSpPr/>
          <p:nvPr/>
        </p:nvSpPr>
        <p:spPr>
          <a:xfrm>
            <a:off x="2348389" y="2004179"/>
            <a:ext cx="9933503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spc="-87" kern="0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Challenges and Obstacles Still Faced by Women</a:t>
            </a:r>
            <a:endParaRPr lang="en-US" sz="4374" dirty="0"/>
          </a:p>
        </p:txBody>
      </p:sp>
      <p:sp>
        <p:nvSpPr>
          <p:cNvPr id="7" name="Shape 3"/>
          <p:cNvSpPr/>
          <p:nvPr/>
        </p:nvSpPr>
        <p:spPr>
          <a:xfrm>
            <a:off x="2348389" y="3899773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8" name="Text 4"/>
          <p:cNvSpPr/>
          <p:nvPr/>
        </p:nvSpPr>
        <p:spPr>
          <a:xfrm>
            <a:off x="2506861" y="3941445"/>
            <a:ext cx="182999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b="1" spc="-52" kern="0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1</a:t>
            </a:r>
            <a:endParaRPr lang="en-US" sz="2624" dirty="0"/>
          </a:p>
        </p:txBody>
      </p:sp>
      <p:sp>
        <p:nvSpPr>
          <p:cNvPr id="9" name="Text 5"/>
          <p:cNvSpPr/>
          <p:nvPr/>
        </p:nvSpPr>
        <p:spPr>
          <a:xfrm>
            <a:off x="3070503" y="3976092"/>
            <a:ext cx="244090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spc="-44" kern="0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Gender Pay Gap</a:t>
            </a:r>
            <a:endParaRPr lang="en-US" sz="2187" dirty="0"/>
          </a:p>
        </p:txBody>
      </p:sp>
      <p:sp>
        <p:nvSpPr>
          <p:cNvPr id="10" name="Text 6"/>
          <p:cNvSpPr/>
          <p:nvPr/>
        </p:nvSpPr>
        <p:spPr>
          <a:xfrm>
            <a:off x="3070503" y="4456509"/>
            <a:ext cx="2440900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Women globally earn significantly less than men for the same work.</a:t>
            </a:r>
            <a:endParaRPr lang="en-US" sz="1750" dirty="0"/>
          </a:p>
        </p:txBody>
      </p:sp>
      <p:sp>
        <p:nvSpPr>
          <p:cNvPr id="11" name="Shape 7"/>
          <p:cNvSpPr/>
          <p:nvPr/>
        </p:nvSpPr>
        <p:spPr>
          <a:xfrm>
            <a:off x="5733574" y="3899773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12" name="Text 8"/>
          <p:cNvSpPr/>
          <p:nvPr/>
        </p:nvSpPr>
        <p:spPr>
          <a:xfrm>
            <a:off x="5892046" y="3941445"/>
            <a:ext cx="182999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b="1" spc="-52" kern="0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2</a:t>
            </a:r>
            <a:endParaRPr lang="en-US" sz="2624" dirty="0"/>
          </a:p>
        </p:txBody>
      </p:sp>
      <p:sp>
        <p:nvSpPr>
          <p:cNvPr id="13" name="Text 9"/>
          <p:cNvSpPr/>
          <p:nvPr/>
        </p:nvSpPr>
        <p:spPr>
          <a:xfrm>
            <a:off x="6455688" y="3976092"/>
            <a:ext cx="2440900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spc="-44" kern="0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Violence Against Women</a:t>
            </a:r>
            <a:endParaRPr lang="en-US" sz="2187" dirty="0"/>
          </a:p>
        </p:txBody>
      </p:sp>
      <p:sp>
        <p:nvSpPr>
          <p:cNvPr id="14" name="Text 10"/>
          <p:cNvSpPr/>
          <p:nvPr/>
        </p:nvSpPr>
        <p:spPr>
          <a:xfrm>
            <a:off x="6455688" y="4803696"/>
            <a:ext cx="2440900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Prevalence of domestic violence, sexual assault, and harmful traditional practices.</a:t>
            </a:r>
            <a:endParaRPr lang="en-US" sz="1750" dirty="0"/>
          </a:p>
        </p:txBody>
      </p:sp>
      <p:sp>
        <p:nvSpPr>
          <p:cNvPr id="15" name="Shape 11"/>
          <p:cNvSpPr/>
          <p:nvPr/>
        </p:nvSpPr>
        <p:spPr>
          <a:xfrm>
            <a:off x="9118759" y="3899773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16" name="Text 12"/>
          <p:cNvSpPr/>
          <p:nvPr/>
        </p:nvSpPr>
        <p:spPr>
          <a:xfrm>
            <a:off x="9277231" y="3941445"/>
            <a:ext cx="182999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b="1" spc="-52" kern="0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3</a:t>
            </a:r>
            <a:endParaRPr lang="en-US" sz="2624" dirty="0"/>
          </a:p>
        </p:txBody>
      </p:sp>
      <p:sp>
        <p:nvSpPr>
          <p:cNvPr id="17" name="Text 13"/>
          <p:cNvSpPr/>
          <p:nvPr/>
        </p:nvSpPr>
        <p:spPr>
          <a:xfrm>
            <a:off x="9840873" y="3976092"/>
            <a:ext cx="244090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spc="-44" kern="0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Underrepresentation</a:t>
            </a:r>
            <a:endParaRPr lang="en-US" sz="2187" dirty="0"/>
          </a:p>
        </p:txBody>
      </p:sp>
      <p:sp>
        <p:nvSpPr>
          <p:cNvPr id="18" name="Text 14"/>
          <p:cNvSpPr/>
          <p:nvPr/>
        </p:nvSpPr>
        <p:spPr>
          <a:xfrm>
            <a:off x="9840873" y="4456509"/>
            <a:ext cx="2440900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Lack of representation in leadership positions and decision-making roles.</a:t>
            </a:r>
            <a:endParaRPr lang="en-US" sz="1750" dirty="0"/>
          </a:p>
        </p:txBody>
      </p:sp>
      <p:pic>
        <p:nvPicPr>
          <p:cNvPr id="19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</p:sp>
      <p:sp>
        <p:nvSpPr>
          <p:cNvPr id="6" name="Text 2"/>
          <p:cNvSpPr/>
          <p:nvPr/>
        </p:nvSpPr>
        <p:spPr>
          <a:xfrm>
            <a:off x="2348389" y="1758434"/>
            <a:ext cx="9933503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spc="-87" kern="0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Empowering Women Through Education and Economic Opportunities</a:t>
            </a:r>
            <a:endParaRPr lang="en-US" sz="4374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8389" y="3480435"/>
            <a:ext cx="3311128" cy="88868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570559" y="4702373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b="1" spc="-44" kern="0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Access to Education</a:t>
            </a:r>
            <a:endParaRPr lang="en-US" sz="2187" dirty="0"/>
          </a:p>
        </p:txBody>
      </p:sp>
      <p:sp>
        <p:nvSpPr>
          <p:cNvPr id="9" name="Text 4"/>
          <p:cNvSpPr/>
          <p:nvPr/>
        </p:nvSpPr>
        <p:spPr>
          <a:xfrm>
            <a:off x="2570559" y="5182791"/>
            <a:ext cx="2866787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Ensuring equal access to quality education for girls and women.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9517" y="3480435"/>
            <a:ext cx="3311128" cy="88868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5881687" y="4702373"/>
            <a:ext cx="282071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b="1" spc="-44" kern="0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Entrepreneurial Support</a:t>
            </a:r>
            <a:endParaRPr lang="en-US" sz="2187" dirty="0"/>
          </a:p>
        </p:txBody>
      </p:sp>
      <p:sp>
        <p:nvSpPr>
          <p:cNvPr id="12" name="Text 6"/>
          <p:cNvSpPr/>
          <p:nvPr/>
        </p:nvSpPr>
        <p:spPr>
          <a:xfrm>
            <a:off x="5881687" y="5182791"/>
            <a:ext cx="2866787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Providing resources and training to encourage women's entrepreneurship.</a:t>
            </a:r>
            <a:endParaRPr lang="en-US" sz="17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70645" y="3480435"/>
            <a:ext cx="3311247" cy="888682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9192816" y="4702373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b="1" spc="-44" kern="0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Equal Pay Advocacy</a:t>
            </a:r>
            <a:endParaRPr lang="en-US" sz="2187" dirty="0"/>
          </a:p>
        </p:txBody>
      </p:sp>
      <p:sp>
        <p:nvSpPr>
          <p:cNvPr id="15" name="Text 8"/>
          <p:cNvSpPr/>
          <p:nvPr/>
        </p:nvSpPr>
        <p:spPr>
          <a:xfrm>
            <a:off x="9192816" y="5182791"/>
            <a:ext cx="2866906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Promoting fair wages and avenues for career advancement for women.</a:t>
            </a:r>
            <a:endParaRPr lang="en-US" sz="1750" dirty="0"/>
          </a:p>
        </p:txBody>
      </p:sp>
      <p:pic>
        <p:nvPicPr>
          <p:cNvPr id="16" name="Image 5" descr="preencoded.png">
            <a:hlinkClick r:id="rId7" tooltip="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490799" y="1669613"/>
            <a:ext cx="9306401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spc="-87" kern="0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Promoting Gender Equality and Women's Rights</a:t>
            </a:r>
            <a:endParaRPr lang="en-US" sz="4374" dirty="0"/>
          </a:p>
        </p:txBody>
      </p:sp>
      <p:sp>
        <p:nvSpPr>
          <p:cNvPr id="6" name="Shape 2"/>
          <p:cNvSpPr/>
          <p:nvPr/>
        </p:nvSpPr>
        <p:spPr>
          <a:xfrm>
            <a:off x="4490799" y="3391614"/>
            <a:ext cx="4542115" cy="1650802"/>
          </a:xfrm>
          <a:prstGeom prst="roundRect">
            <a:avLst>
              <a:gd name="adj" fmla="val 6057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4720590" y="3621405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spc="-44" kern="0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Fighting Discrimination</a:t>
            </a:r>
            <a:endParaRPr lang="en-US" sz="2187" dirty="0"/>
          </a:p>
        </p:txBody>
      </p:sp>
      <p:sp>
        <p:nvSpPr>
          <p:cNvPr id="8" name="Text 4"/>
          <p:cNvSpPr/>
          <p:nvPr/>
        </p:nvSpPr>
        <p:spPr>
          <a:xfrm>
            <a:off x="4720590" y="4101822"/>
            <a:ext cx="4082534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Supporting policies and initiatives that address gender-based discrimination.</a:t>
            </a:r>
            <a:endParaRPr lang="en-US" sz="1750" dirty="0"/>
          </a:p>
        </p:txBody>
      </p:sp>
      <p:sp>
        <p:nvSpPr>
          <p:cNvPr id="9" name="Shape 5"/>
          <p:cNvSpPr/>
          <p:nvPr/>
        </p:nvSpPr>
        <p:spPr>
          <a:xfrm>
            <a:off x="9255085" y="3391614"/>
            <a:ext cx="4542115" cy="1650802"/>
          </a:xfrm>
          <a:prstGeom prst="roundRect">
            <a:avLst>
              <a:gd name="adj" fmla="val 6057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10" name="Text 6"/>
          <p:cNvSpPr/>
          <p:nvPr/>
        </p:nvSpPr>
        <p:spPr>
          <a:xfrm>
            <a:off x="9484876" y="3621405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spc="-44" kern="0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Legal Reforms</a:t>
            </a:r>
            <a:endParaRPr lang="en-US" sz="2187" dirty="0"/>
          </a:p>
        </p:txBody>
      </p:sp>
      <p:sp>
        <p:nvSpPr>
          <p:cNvPr id="11" name="Text 7"/>
          <p:cNvSpPr/>
          <p:nvPr/>
        </p:nvSpPr>
        <p:spPr>
          <a:xfrm>
            <a:off x="9484876" y="4101822"/>
            <a:ext cx="4082534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Advocating for changes in laws to support women’s rights and autonomy.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4490799" y="5264587"/>
            <a:ext cx="9306401" cy="1295400"/>
          </a:xfrm>
          <a:prstGeom prst="roundRect">
            <a:avLst>
              <a:gd name="adj" fmla="val 7719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13" name="Text 9"/>
          <p:cNvSpPr/>
          <p:nvPr/>
        </p:nvSpPr>
        <p:spPr>
          <a:xfrm>
            <a:off x="4720590" y="5494377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spc="-44" kern="0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Social Awareness</a:t>
            </a:r>
            <a:endParaRPr lang="en-US" sz="2187" dirty="0"/>
          </a:p>
        </p:txBody>
      </p:sp>
      <p:sp>
        <p:nvSpPr>
          <p:cNvPr id="14" name="Text 10"/>
          <p:cNvSpPr/>
          <p:nvPr/>
        </p:nvSpPr>
        <p:spPr>
          <a:xfrm>
            <a:off x="4720590" y="5974794"/>
            <a:ext cx="8846820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Raising awareness and challenging societal norms that perpetuate gender inequality.</a:t>
            </a:r>
            <a:endParaRPr lang="en-US" sz="1750" dirty="0"/>
          </a:p>
        </p:txBody>
      </p:sp>
      <p:pic>
        <p:nvPicPr>
          <p:cNvPr id="15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348389" y="1331476"/>
            <a:ext cx="9933503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spc="-87" kern="0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Celebrating Women's Achievements and Contributions</a:t>
            </a:r>
            <a:endParaRPr lang="en-US" sz="4374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8389" y="3164562"/>
            <a:ext cx="3088958" cy="1909048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348389" y="5351264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b="1" spc="-44" kern="0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Inspiring Leaders</a:t>
            </a:r>
            <a:endParaRPr lang="en-US" sz="2187" dirty="0"/>
          </a:p>
        </p:txBody>
      </p:sp>
      <p:sp>
        <p:nvSpPr>
          <p:cNvPr id="7" name="Text 3"/>
          <p:cNvSpPr/>
          <p:nvPr/>
        </p:nvSpPr>
        <p:spPr>
          <a:xfrm>
            <a:off x="2348389" y="5831681"/>
            <a:ext cx="3088958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Recognizing women leaders making a significant impact in various fields.</a:t>
            </a:r>
            <a:endParaRPr lang="en-US" sz="175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0602" y="3164562"/>
            <a:ext cx="3088958" cy="1909048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770602" y="5351264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b="1" spc="-44" kern="0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Artistic Expressions</a:t>
            </a:r>
            <a:endParaRPr lang="en-US" sz="2187" dirty="0"/>
          </a:p>
        </p:txBody>
      </p:sp>
      <p:sp>
        <p:nvSpPr>
          <p:cNvPr id="10" name="Text 5"/>
          <p:cNvSpPr/>
          <p:nvPr/>
        </p:nvSpPr>
        <p:spPr>
          <a:xfrm>
            <a:off x="5770602" y="5831681"/>
            <a:ext cx="3088958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Celebrating the creative achievements of women artists and performers.</a:t>
            </a:r>
            <a:endParaRPr lang="en-US" sz="1750" dirty="0"/>
          </a:p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92816" y="3164562"/>
            <a:ext cx="3089077" cy="1909167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192816" y="5351383"/>
            <a:ext cx="2992041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b="1" spc="-44" kern="0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Community Contributions</a:t>
            </a:r>
            <a:endParaRPr lang="en-US" sz="2187" dirty="0"/>
          </a:p>
        </p:txBody>
      </p:sp>
      <p:sp>
        <p:nvSpPr>
          <p:cNvPr id="13" name="Text 7"/>
          <p:cNvSpPr/>
          <p:nvPr/>
        </p:nvSpPr>
        <p:spPr>
          <a:xfrm>
            <a:off x="9192816" y="5831800"/>
            <a:ext cx="3089077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Honoring women's vital role in community development and social change.</a:t>
            </a:r>
            <a:endParaRPr lang="en-US" sz="1750" dirty="0"/>
          </a:p>
        </p:txBody>
      </p:sp>
      <p:pic>
        <p:nvPicPr>
          <p:cNvPr id="14" name="Image 4" descr="preencoded.png">
            <a:hlinkClick r:id="rId6" tooltip="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348389" y="1897261"/>
            <a:ext cx="9933503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spc="-87" kern="0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Call to Action: How You Can Support and Advocate for Women's Rights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2348389" y="3841433"/>
            <a:ext cx="3088958" cy="6665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6561"/>
              </a:lnSpc>
              <a:buNone/>
            </a:pPr>
            <a:r>
              <a:rPr lang="en-US" sz="5249" b="1" spc="-105" kern="0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1</a:t>
            </a:r>
            <a:endParaRPr lang="en-US" sz="5249" dirty="0"/>
          </a:p>
        </p:txBody>
      </p:sp>
      <p:sp>
        <p:nvSpPr>
          <p:cNvPr id="6" name="Text 3"/>
          <p:cNvSpPr/>
          <p:nvPr/>
        </p:nvSpPr>
        <p:spPr>
          <a:xfrm>
            <a:off x="2504123" y="4785598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734"/>
              </a:lnSpc>
              <a:buNone/>
            </a:pPr>
            <a:r>
              <a:rPr lang="en-US" sz="2187" b="1" spc="-44" kern="0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Education</a:t>
            </a:r>
            <a:endParaRPr lang="en-US" sz="2187" dirty="0"/>
          </a:p>
        </p:txBody>
      </p:sp>
      <p:sp>
        <p:nvSpPr>
          <p:cNvPr id="7" name="Text 4"/>
          <p:cNvSpPr/>
          <p:nvPr/>
        </p:nvSpPr>
        <p:spPr>
          <a:xfrm>
            <a:off x="2348389" y="5266015"/>
            <a:ext cx="3088958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indent="0" marL="0">
              <a:lnSpc>
                <a:spcPts val="2799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Support girls' education and access to skill-building opportunities.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5770602" y="3841433"/>
            <a:ext cx="3088958" cy="6665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6561"/>
              </a:lnSpc>
              <a:buNone/>
            </a:pPr>
            <a:r>
              <a:rPr lang="en-US" sz="5249" b="1" spc="-105" kern="0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2</a:t>
            </a:r>
            <a:endParaRPr lang="en-US" sz="5249" dirty="0"/>
          </a:p>
        </p:txBody>
      </p:sp>
      <p:sp>
        <p:nvSpPr>
          <p:cNvPr id="9" name="Text 6"/>
          <p:cNvSpPr/>
          <p:nvPr/>
        </p:nvSpPr>
        <p:spPr>
          <a:xfrm>
            <a:off x="5926336" y="4785598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734"/>
              </a:lnSpc>
              <a:buNone/>
            </a:pPr>
            <a:r>
              <a:rPr lang="en-US" sz="2187" b="1" spc="-44" kern="0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Workplace Equality</a:t>
            </a: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5770602" y="5266015"/>
            <a:ext cx="3088958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indent="0" marL="0">
              <a:lnSpc>
                <a:spcPts val="2799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Advocate for fair pay, non-discriminatory hiring, and promotion practices.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9192816" y="3841433"/>
            <a:ext cx="3089077" cy="6665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6561"/>
              </a:lnSpc>
              <a:buNone/>
            </a:pPr>
            <a:r>
              <a:rPr lang="en-US" sz="5249" b="1" spc="-105" kern="0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3</a:t>
            </a:r>
            <a:endParaRPr lang="en-US" sz="5249" dirty="0"/>
          </a:p>
        </p:txBody>
      </p:sp>
      <p:sp>
        <p:nvSpPr>
          <p:cNvPr id="12" name="Text 9"/>
          <p:cNvSpPr/>
          <p:nvPr/>
        </p:nvSpPr>
        <p:spPr>
          <a:xfrm>
            <a:off x="9324380" y="4785598"/>
            <a:ext cx="2825948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734"/>
              </a:lnSpc>
              <a:buNone/>
            </a:pPr>
            <a:r>
              <a:rPr lang="en-US" sz="2187" b="1" spc="-44" kern="0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Community Involvement</a:t>
            </a:r>
            <a:endParaRPr lang="en-US" sz="2187" dirty="0"/>
          </a:p>
        </p:txBody>
      </p:sp>
      <p:sp>
        <p:nvSpPr>
          <p:cNvPr id="13" name="Text 10"/>
          <p:cNvSpPr/>
          <p:nvPr/>
        </p:nvSpPr>
        <p:spPr>
          <a:xfrm>
            <a:off x="9192816" y="5266015"/>
            <a:ext cx="3089077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indent="0" marL="0">
              <a:lnSpc>
                <a:spcPts val="2799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Engage in community efforts to raise awareness and promote gender equality.</a:t>
            </a:r>
            <a:endParaRPr lang="en-US" sz="1750" dirty="0"/>
          </a:p>
        </p:txBody>
      </p:sp>
      <p:pic>
        <p:nvPicPr>
          <p:cNvPr id="1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2024-03-01T11:07:43Z</dcterms:created>
  <dcterms:modified xsi:type="dcterms:W3CDTF">2024-03-01T11:07:43Z</dcterms:modified>
</cp:coreProperties>
</file>